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3AE58A-8293-49B6-A442-D9DF683F58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FF840-0737-4AFC-8A05-5C7DE3C6B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714526-A577-426B-A8C6-1029E90FF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CC0D54-2DFB-46ED-B46C-7FA4E664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760647-8579-49BF-8D7C-4CC558DD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56B372-DBFE-470F-AA04-21387863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9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751D9-22E2-4EB8-9529-60178D9D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33DA6D-94DB-4AEE-977B-8B7C791D2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8E3468-5AB5-4CC2-9BE0-0184CC49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B3D100-A635-4C39-A865-BF31910F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DCCFF5-2E13-4C43-86D1-5C3F7610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7F432CD-4523-4BD8-92B7-36B66EBE9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248BF6-A502-4EB8-B58E-1CCB2E6E6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B85216-1B15-4B70-AD42-AC851BAA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E2A7A3-69F5-42EB-BD78-D0FE03B8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D0A078-F29E-4B94-9197-3303E752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1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E3507-7C0E-431E-9B42-5F094642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EF13D2-4E05-4375-B245-14AA1CE69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A4A1AE-5605-4495-836A-C4DFEE0D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D3DE68-C2F2-4202-999F-B2CE5EF3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B493A4-0F57-48EA-B651-ED842BB9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7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B8256-3271-4F0D-884B-FE674315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472D7-13EE-4573-B2FE-0BB29B103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2F37AB-94CE-4E67-A824-6A9E3383D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33F86E-2AB2-4865-A6BA-D69845CC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EEDD80-7D8A-4FB2-8C9B-C3E5FEB7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07142-1BA9-45F0-8285-80147A44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142AF7-FCAE-40BC-BC5D-92FB6D0B1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F13E3A-DB43-4B3F-9E11-9AEDB87BD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C6761E-6204-49A0-B391-56DF6F2E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006575-A647-439F-A1F9-53D98B39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D81586-F494-4AFA-8096-4A327CE1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D5E65-C5D1-4D18-B86D-7504D58EF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DC3B7F-B235-4264-9750-5F57A9EF1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1CAEF5-F734-4DE5-BAD8-EB3A35A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7A9022-B36C-4AAC-B83C-25D8F3318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9E7223-AD7F-492F-B215-5B7ED09D2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87B929-DDFD-483C-AB65-9C364EF7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C00D52-9754-43CB-A296-809ED0FC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BC7812-F30D-4B60-A154-F5BD9447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5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1CE0A-D409-4E57-8466-4BF73BBB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A9DF44-EE89-476B-8231-C721A10E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D88A40-AABF-4CFA-87CC-E6C06D45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06DA6E-93E8-40B5-BD72-ADB81483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7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D1CCD2-DF6A-4290-8438-1F6C99ED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0705F9-2569-4671-B9B2-88DEB69C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897548-FD7C-494C-B256-97EC74A9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5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6BD1F-2E40-4176-A2FA-5FD45CC5E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0B6BB-5F30-4957-8E57-92D8CDC2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511DA2-2952-47A3-BE16-F6CBDC359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3CA829-E50B-4AF4-A50E-41F0A478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7E7F7B-DCAD-46DE-8D86-12E83BC7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3A2C29-75A4-410C-A2E1-889DCA00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2C74AE-BFA7-4396-8406-0F44A6A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5434BFA-59BB-48F7-B355-C10EFEFF1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F963C0-246F-47F6-B7FF-886BD9CA5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013BE5-7E72-41A5-AAEA-19804577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B72F6E-CB55-46B9-859A-FE9807A6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47DF7E-C3B3-4F6D-84E8-3A211693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8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E7BA86-4D76-4C2B-999B-C14B583D454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8BC8C-292B-4CDF-954F-66CE93A4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784D0B-D367-44EA-BEA5-DB82A6580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5F8123-CC57-4371-8958-CD52FBBA0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877B-B35E-461B-9D29-07C79B310FB9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3C2B53-EA4C-4FD4-92FD-783EF9307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B0C6D-2273-4E5D-8EF6-21B5BC5EE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9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0A0B9-6C3B-4E23-AF22-332A82255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4576"/>
            <a:ext cx="9144000" cy="2387600"/>
          </a:xfrm>
        </p:spPr>
        <p:txBody>
          <a:bodyPr>
            <a:normAutofit/>
          </a:bodyPr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Алгоритм Лемпеля-Зива-</a:t>
            </a:r>
            <a:r>
              <a:rPr lang="ru-RU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Велча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Lzw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3274CC-1601-4792-A113-13447A53B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9223" y="5874871"/>
            <a:ext cx="2342777" cy="983129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latin typeface="Bahnschrift Light Condensed" panose="020B0502040204020203" pitchFamily="34" charset="0"/>
              </a:rPr>
              <a:t>Выполнил студен</a:t>
            </a:r>
          </a:p>
          <a:p>
            <a:r>
              <a:rPr lang="ru-RU" sz="1800" dirty="0">
                <a:latin typeface="Bahnschrift Light Condensed" panose="020B0502040204020203" pitchFamily="34" charset="0"/>
              </a:rPr>
              <a:t> Б9121-09.03.03ПИКД </a:t>
            </a:r>
          </a:p>
          <a:p>
            <a:r>
              <a:rPr lang="ru-RU" sz="1800" dirty="0">
                <a:latin typeface="Bahnschrift Light Condensed" panose="020B0502040204020203" pitchFamily="34" charset="0"/>
              </a:rPr>
              <a:t>Лифарь Марина</a:t>
            </a:r>
            <a:endParaRPr lang="en-US" sz="18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7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14C074-645D-4518-A6FB-98F08F2B79E4}"/>
              </a:ext>
            </a:extLst>
          </p:cNvPr>
          <p:cNvSpPr txBox="1"/>
          <p:nvPr/>
        </p:nvSpPr>
        <p:spPr>
          <a:xfrm>
            <a:off x="2958353" y="176163"/>
            <a:ext cx="3005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История</a:t>
            </a:r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49301-415C-4ECA-A3BE-9F73F29E9BE1}"/>
              </a:ext>
            </a:extLst>
          </p:cNvPr>
          <p:cNvSpPr txBox="1"/>
          <p:nvPr/>
        </p:nvSpPr>
        <p:spPr>
          <a:xfrm>
            <a:off x="757268" y="1172402"/>
            <a:ext cx="4887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 сжатия LZW был предложен в 1978-ом году израильскими специалистами Лемпелом и Зивом 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Рисунок 8" descr="Изображение выглядит как мужчина, человек, очки, носит&#10;&#10;Автоматически созданное описание">
            <a:extLst>
              <a:ext uri="{FF2B5EF4-FFF2-40B4-BE49-F238E27FC236}">
                <a16:creationId xmlns:a16="http://schemas.microsoft.com/office/drawing/2014/main" id="{D674CA4A-A0CE-4896-B22C-AF6CAFEB0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5" y="2354683"/>
            <a:ext cx="2425398" cy="2639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 descr="Изображение выглядит как человек, мужчина, очки&#10;&#10;Автоматически созданное описание">
            <a:extLst>
              <a:ext uri="{FF2B5EF4-FFF2-40B4-BE49-F238E27FC236}">
                <a16:creationId xmlns:a16="http://schemas.microsoft.com/office/drawing/2014/main" id="{4AC5A56A-3012-4826-84F2-36A0D51CD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7" y="2368471"/>
            <a:ext cx="2303381" cy="2625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F73A6A-424E-4038-B173-8DC96CAF3130}"/>
              </a:ext>
            </a:extLst>
          </p:cNvPr>
          <p:cNvSpPr txBox="1"/>
          <p:nvPr/>
        </p:nvSpPr>
        <p:spPr>
          <a:xfrm>
            <a:off x="258585" y="5148761"/>
            <a:ext cx="28883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Авраам Лемпель</a:t>
            </a:r>
            <a:endParaRPr lang="ru-RU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февраля 1936 г. (86 лет)</a:t>
            </a:r>
          </a:p>
          <a:p>
            <a:endParaRPr lang="ru-RU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EEADD-A4F5-4A5D-AB73-2A4C3FBA56F4}"/>
              </a:ext>
            </a:extLst>
          </p:cNvPr>
          <p:cNvSpPr txBox="1"/>
          <p:nvPr/>
        </p:nvSpPr>
        <p:spPr>
          <a:xfrm>
            <a:off x="3200977" y="5148761"/>
            <a:ext cx="30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Яаков Зив</a:t>
            </a:r>
          </a:p>
          <a:p>
            <a:pPr algn="just"/>
            <a:r>
              <a:rPr lang="ru-RU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27 ноября 1931 г. (91 год)</a:t>
            </a:r>
            <a:endParaRPr lang="ru-RU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99490-82A6-4688-9FA4-0A541BF71600}"/>
              </a:ext>
            </a:extLst>
          </p:cNvPr>
          <p:cNvSpPr txBox="1"/>
          <p:nvPr/>
        </p:nvSpPr>
        <p:spPr>
          <a:xfrm>
            <a:off x="6161680" y="1882589"/>
            <a:ext cx="5651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Усовершенствованная версия алгоритма (</a:t>
            </a:r>
            <a:r>
              <a:rPr lang="ru-RU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Terry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Welch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была представлена в 1984-ом году.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0468C44-3918-4717-B09F-1E544924E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96" y="2805658"/>
            <a:ext cx="2066364" cy="20663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510905-2252-478F-9798-4E57AD4B58CB}"/>
              </a:ext>
            </a:extLst>
          </p:cNvPr>
          <p:cNvSpPr txBox="1"/>
          <p:nvPr/>
        </p:nvSpPr>
        <p:spPr>
          <a:xfrm>
            <a:off x="6719333" y="5033204"/>
            <a:ext cx="362145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Терри </a:t>
            </a:r>
            <a:r>
              <a:rPr lang="ru-RU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Велч</a:t>
            </a:r>
            <a:endParaRPr lang="ru-RU" b="1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YS Text"/>
              </a:rPr>
              <a:t>20 января 1939 г.-22 ноября 1988 г. (49 лет)</a:t>
            </a:r>
          </a:p>
          <a:p>
            <a:endParaRPr lang="ru-RU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94E2A8-722E-43E6-A0D1-1E61DC80AE89}"/>
              </a:ext>
            </a:extLst>
          </p:cNvPr>
          <p:cNvSpPr txBox="1"/>
          <p:nvPr/>
        </p:nvSpPr>
        <p:spPr>
          <a:xfrm>
            <a:off x="5844428" y="247400"/>
            <a:ext cx="6094878" cy="14968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Акроним «LZW» указывает на фамилии изобретателей алгоритма: Лемпель, Зив и </a:t>
            </a:r>
            <a:r>
              <a:rPr lang="ru-RU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Велч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но многие утверждают, что, поскольку патент принадлежал Зиву, то метод должен называться алгоритмом Зива - Лемпеля 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Велча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687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E96B29-CC23-4D78-A895-16072DEAF2B1}"/>
              </a:ext>
            </a:extLst>
          </p:cNvPr>
          <p:cNvSpPr txBox="1"/>
          <p:nvPr/>
        </p:nvSpPr>
        <p:spPr>
          <a:xfrm>
            <a:off x="2318447" y="166904"/>
            <a:ext cx="2831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Применение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CA593-E184-4B2B-B12B-38C6E3F6C84C}"/>
              </a:ext>
            </a:extLst>
          </p:cNvPr>
          <p:cNvSpPr txBox="1"/>
          <p:nvPr/>
        </p:nvSpPr>
        <p:spPr>
          <a:xfrm>
            <a:off x="620417" y="1106343"/>
            <a:ext cx="6096982" cy="4017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Опубликование алгоритма LZW произвело большое впечатление на всех специалистов по сжатию информации. За этим последовало большое количество программ и приложений с различными вариантами этого метода.</a:t>
            </a:r>
            <a:b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 сжатия графических данных позволяет достичь одну из наилучших степеней сжатия среди других существующих методов, при полном отсутствии потерь или искажений в исходных файлах. В настоящее время используется в файлах формата TIFF, PDF, GIF, 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PostScript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других, а также отчасти во многих популярных программах сжатия данных (ZIP, ARJ, LHA).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3AB65-0DEF-4672-A207-8636DDFCD320}"/>
              </a:ext>
            </a:extLst>
          </p:cNvPr>
          <p:cNvSpPr txBox="1"/>
          <p:nvPr/>
        </p:nvSpPr>
        <p:spPr>
          <a:xfrm>
            <a:off x="8046721" y="1107919"/>
            <a:ext cx="3718068" cy="257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настоящее время патент принадлежит компании 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Unisys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Алгоритм LZW определяется как часть стандарта ITU-T V.42bis, но 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Unisis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установила жесткие условия лицензирования алгоритма для производителей модемов.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E00472-85D0-4401-BDD2-E5A88533C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77" b="95385" l="10000" r="90000">
                        <a14:foregroundMark x1="29444" y1="3269" x2="29940" y2="14076"/>
                        <a14:foregroundMark x1="30049" y1="39038" x2="29111" y2="60385"/>
                        <a14:foregroundMark x1="30090" y1="38111" x2="30075" y2="38462"/>
                        <a14:foregroundMark x1="43889" y1="32308" x2="43889" y2="32308"/>
                        <a14:foregroundMark x1="47889" y1="77885" x2="47889" y2="77885"/>
                        <a14:foregroundMark x1="42222" y1="73846" x2="42222" y2="73846"/>
                        <a14:foregroundMark x1="52111" y1="73846" x2="52333" y2="73846"/>
                        <a14:foregroundMark x1="58778" y1="75385" x2="58778" y2="75385"/>
                        <a14:foregroundMark x1="71333" y1="91346" x2="71111" y2="95385"/>
                        <a14:backgroundMark x1="30222" y1="15385" x2="30667" y2="38077"/>
                        <a14:backgroundMark x1="30222" y1="14038" x2="30333" y2="16538"/>
                        <a14:backgroundMark x1="30556" y1="38462" x2="30556" y2="39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52" y="5247883"/>
            <a:ext cx="2224548" cy="12852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530CF7-0622-44B5-83FD-CDE2AD7B097E}"/>
              </a:ext>
            </a:extLst>
          </p:cNvPr>
          <p:cNvSpPr txBox="1"/>
          <p:nvPr/>
        </p:nvSpPr>
        <p:spPr>
          <a:xfrm>
            <a:off x="8206003" y="4035159"/>
            <a:ext cx="39859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Unisys</a:t>
            </a:r>
            <a:r>
              <a:rPr lang="ru-RU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Corporation-американская глобальная информационно-технологическая компания, базирующаяся в </a:t>
            </a:r>
            <a:r>
              <a:rPr lang="ru-RU" sz="1400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Блу</a:t>
            </a:r>
            <a:r>
              <a:rPr lang="ru-RU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-Белл, штат Пенсильвания, и предоставляющая ИТ-услуги, программное обеспечение и технологии.</a:t>
            </a:r>
            <a:endParaRPr lang="ru-RU" sz="1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2A8F80-1B5D-4B94-8055-1C7B5034A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94" y="-530427"/>
            <a:ext cx="3375906" cy="225060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19B054-8F02-4827-AFF2-1D0FA6116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3623" y="157194"/>
            <a:ext cx="1213776" cy="774875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знак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AE1267CC-9D06-44D5-9AB9-02B801FC20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20" y="5247883"/>
            <a:ext cx="1395689" cy="13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9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D3DC3-6572-42A4-A9FD-5D19CAE87E69}"/>
              </a:ext>
            </a:extLst>
          </p:cNvPr>
          <p:cNvSpPr txBox="1"/>
          <p:nvPr/>
        </p:nvSpPr>
        <p:spPr>
          <a:xfrm>
            <a:off x="2865612" y="302032"/>
            <a:ext cx="6096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Описание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67CF-2ACA-4C24-86FA-AD841F3D6B71}"/>
              </a:ext>
            </a:extLst>
          </p:cNvPr>
          <p:cNvSpPr txBox="1"/>
          <p:nvPr/>
        </p:nvSpPr>
        <p:spPr>
          <a:xfrm>
            <a:off x="799606" y="1421181"/>
            <a:ext cx="4945134" cy="5150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Процесс сжатия выглядит следующим образом. Последовательно считываются символы входного потока и происходит проверка, существует ли в созданной таблице строк такая строка. Если такая строка существует, считывается следующий символ, а если строка не существует, в поток заносится код для предыдущей найденной строки, строка заносится в таблицу, а поиск начинается снова.</a:t>
            </a:r>
          </a:p>
          <a:p>
            <a:r>
              <a:rPr lang="ru-RU" sz="1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Например, если сжимают байтовые данные (текст), то строк в таблице окажется 256 (от «0» до «255»). Если используется 10-битный код, то под коды для строк остаются значения в диапазоне от 256 до 1023. Новые строки формируют таблицу последовательно, т. е. можно считать индекс строки ее кодом.</a:t>
            </a:r>
            <a:b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ACB4A-2B01-43D8-A735-4E656FE458AB}"/>
              </a:ext>
            </a:extLst>
          </p:cNvPr>
          <p:cNvSpPr txBox="1"/>
          <p:nvPr/>
        </p:nvSpPr>
        <p:spPr>
          <a:xfrm>
            <a:off x="5897879" y="3996245"/>
            <a:ext cx="5599824" cy="2023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ru-RU" sz="14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LZW постоянно проверяет, является ли строка уже известной, и, если так, выводит существующий код без генерации нового. Таким образом, каждая строка будет храниться в единственном экземпляре и иметь свой уникальный номер. Следовательно, при дешифровании при получении нового кода генерируется новая строка, а при получении уже известного, строка извлекается из словаря.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BAE95A-A3E8-48D1-9E43-6668A044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157" y="112756"/>
            <a:ext cx="5163760" cy="38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2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C7DCFE-99C0-4CD4-AFE6-5F36BD62A3F3}"/>
              </a:ext>
            </a:extLst>
          </p:cNvPr>
          <p:cNvSpPr txBox="1"/>
          <p:nvPr/>
        </p:nvSpPr>
        <p:spPr>
          <a:xfrm>
            <a:off x="2735827" y="302031"/>
            <a:ext cx="6096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Пример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635B0-705D-4A11-BEE7-B44CC71109BF}"/>
              </a:ext>
            </a:extLst>
          </p:cNvPr>
          <p:cNvSpPr txBox="1"/>
          <p:nvPr/>
        </p:nvSpPr>
        <p:spPr>
          <a:xfrm>
            <a:off x="643029" y="1084065"/>
            <a:ext cx="4579373" cy="5053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Кодирование</a:t>
            </a:r>
            <a:br>
              <a:rPr lang="ru-RU" sz="1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RU" sz="1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Пусть мы сжимаем последовательность «</a:t>
            </a:r>
            <a:r>
              <a:rPr lang="ru-RU" sz="1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abacabadabacabae</a:t>
            </a:r>
            <a:r>
              <a:rPr lang="ru-RU" sz="1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».</a:t>
            </a:r>
          </a:p>
          <a:p>
            <a:pPr marL="342900" lvl="0" indent="-342900">
              <a:lnSpc>
                <a:spcPct val="130000"/>
              </a:lnSpc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1: Тогда, согласно изложенному выше алгоритму, мы добавим к изначально пустой строке “a” и проверим, есть ли строка “a” в таблице. Поскольку мы при инициализации занесли в таблицу все строки из одного символа, то строка “a” есть в таблице.</a:t>
            </a:r>
            <a:endParaRPr lang="en-US" sz="80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30000"/>
              </a:lnSpc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2: Далее мы читаем следующий символ «b» из входного потока и проверяем, есть ли строка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в таблице. Такой строки в таблице пока нет.</a:t>
            </a:r>
          </a:p>
          <a:p>
            <a:pPr marL="342900" lvl="0" indent="-342900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Добавляем в таблицу &lt;5&gt;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”. В поток: &lt;0&gt;;</a:t>
            </a:r>
          </a:p>
          <a:p>
            <a:pPr marL="342900" lvl="0" indent="-342900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3: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нет. В таблицу: &lt;6&gt;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”. В поток: &lt;1&gt;;</a:t>
            </a:r>
          </a:p>
          <a:p>
            <a:pPr marL="342900" lvl="0" indent="-342900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4: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нет. В таблицу: &lt;7&gt;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”. В поток: &lt;0&gt;;</a:t>
            </a:r>
          </a:p>
          <a:p>
            <a:pPr marL="342900" lvl="0" indent="-342900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5: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нет. В таблицу: &lt;8&gt;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”. В поток: &lt;2&gt;;</a:t>
            </a:r>
          </a:p>
          <a:p>
            <a:pPr marL="342900" lvl="0" indent="-342900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6: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есть в таблице;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aba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нет. В таблицу: &lt;9&gt;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aba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”. В поток: &lt;5&gt;;</a:t>
            </a:r>
          </a:p>
          <a:p>
            <a:pPr marL="342900" lvl="0" indent="-342900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7: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нет. В таблицу: &lt;10&gt;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”. В поток: &lt;0&gt;;</a:t>
            </a:r>
          </a:p>
          <a:p>
            <a:pPr marL="342900" lvl="0" indent="-342900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8: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нет. В таблицу: &lt;11&gt;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”. В поток: &lt;3&gt;;</a:t>
            </a:r>
          </a:p>
          <a:p>
            <a:pPr marL="342900" lvl="0" indent="-342900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9: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aba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есть в таблице;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abac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нет. В таблицу: &lt;12&gt;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abac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”. В поток: &lt;9&gt;;</a:t>
            </a:r>
          </a:p>
          <a:p>
            <a:pPr marL="342900" lvl="0" indent="-342900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10: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есть в таблице;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cab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нет. В таблицу: &lt;13&gt;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cab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”. В поток: &lt;8&gt;;</a:t>
            </a:r>
          </a:p>
          <a:p>
            <a:pPr marL="342900" lvl="0" indent="-342900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11: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есть в таблице;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bae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— нет. В таблицу: &lt;14&gt; “</a:t>
            </a:r>
            <a:r>
              <a:rPr lang="ru-RU" sz="8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bae</a:t>
            </a: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”. В поток: &lt;6&gt;;</a:t>
            </a:r>
          </a:p>
          <a:p>
            <a:pPr marL="342900" lvl="0" indent="-342900">
              <a:lnSpc>
                <a:spcPct val="130000"/>
              </a:lnSpc>
              <a:spcBef>
                <a:spcPts val="45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Шаг 12: И, наконец последняя строка “e”, за ней идет конец сообщения, поэтому мы просто выводим в поток &lt;4&gt;.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BA13D-2DB2-419E-BA6B-65C594F2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667" y="220258"/>
            <a:ext cx="3218967" cy="4163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7C5E1-0795-46DE-B21C-08D379CA3AD3}"/>
              </a:ext>
            </a:extLst>
          </p:cNvPr>
          <p:cNvSpPr txBox="1"/>
          <p:nvPr/>
        </p:nvSpPr>
        <p:spPr>
          <a:xfrm>
            <a:off x="6763667" y="4465960"/>
            <a:ext cx="33360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Итак, мы получаем закодированное сообщение «0 1 0 2 5 0 3 9 8 6 4», что на 11 бит короче.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633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44551F-68FF-455D-AAAF-C6C2CBEB1686}"/>
              </a:ext>
            </a:extLst>
          </p:cNvPr>
          <p:cNvSpPr txBox="1"/>
          <p:nvPr/>
        </p:nvSpPr>
        <p:spPr>
          <a:xfrm>
            <a:off x="1579553" y="709089"/>
            <a:ext cx="6096982" cy="41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  <a:spcAft>
                <a:spcPts val="800"/>
              </a:spcAft>
            </a:pPr>
            <a:r>
              <a:rPr lang="ru-RU" b="1" dirty="0">
                <a:ln w="0"/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Декодирование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6C727-1C38-4936-AE31-EA5D03267026}"/>
              </a:ext>
            </a:extLst>
          </p:cNvPr>
          <p:cNvSpPr txBox="1"/>
          <p:nvPr/>
        </p:nvSpPr>
        <p:spPr>
          <a:xfrm>
            <a:off x="853931" y="1666190"/>
            <a:ext cx="60969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Особенность LZW заключается в том, что для декомпрессии нам не надо сохранять таблицу строк в файл для распаковки. Алгоритм построен таким образом, что мы в состоянии восстановить таблицу строк, пользуясь только потоком кодов.</a:t>
            </a:r>
            <a:br>
              <a:rPr lang="ru-RU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6" name="Рисунок 5" descr="Изображение выглядит как текст, стена, электроника, калькулятор&#10;&#10;Автоматически созданное описание">
            <a:extLst>
              <a:ext uri="{FF2B5EF4-FFF2-40B4-BE49-F238E27FC236}">
                <a16:creationId xmlns:a16="http://schemas.microsoft.com/office/drawing/2014/main" id="{36155FE4-A9C2-440D-ACF0-258D19150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317" y="709089"/>
            <a:ext cx="3535045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48740-8443-4615-A060-22FA62AF1080}"/>
              </a:ext>
            </a:extLst>
          </p:cNvPr>
          <p:cNvSpPr txBox="1"/>
          <p:nvPr/>
        </p:nvSpPr>
        <p:spPr>
          <a:xfrm>
            <a:off x="853931" y="3560628"/>
            <a:ext cx="60970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Теперь представим, что мы получили закодированное сообщение, приведённое на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прошлом слайде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и нам нужно его декодировать. Прежде всего, нам нужно знать начальный словарь, а последующие записи словаря мы можем реконструировать уже на ходу, поскольку они являются просто конкатенацией предыдущих записей.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76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1A5E3D-5C31-414B-9152-B62684A8953A}"/>
              </a:ext>
            </a:extLst>
          </p:cNvPr>
          <p:cNvSpPr txBox="1"/>
          <p:nvPr/>
        </p:nvSpPr>
        <p:spPr>
          <a:xfrm>
            <a:off x="2517550" y="496709"/>
            <a:ext cx="2355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Стоимость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CC592-C731-4E6D-92D0-2AA07D01A8CA}"/>
              </a:ext>
            </a:extLst>
          </p:cNvPr>
          <p:cNvSpPr txBox="1"/>
          <p:nvPr/>
        </p:nvSpPr>
        <p:spPr>
          <a:xfrm>
            <a:off x="930623" y="926700"/>
            <a:ext cx="6096982" cy="1847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Пример. </a:t>
            </a:r>
            <a:endParaRPr lang="ru-RU" sz="180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1680"/>
              </a:spcAft>
            </a:pP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oitomii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oooitmi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ooiimtomiimotoim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oio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omtoo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toimo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iimiotmii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ttmiotoitoomt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t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 o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ooi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tom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tototoi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 i o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mimto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toootoi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otomtioio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 m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iim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iooim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ittoomooo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tom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iimitimoi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tmi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tmi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otomi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tioot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oiooi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tooimioomiootoooioo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oomiotmiotomi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o m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tootmtiti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o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ototi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omi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m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otooi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toooioomo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tmooi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tot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iimii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omt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totoo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m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mooii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imt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totmi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oot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o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otito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tom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tot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otoiiii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ootottm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ottoioooimo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imtoimoom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oom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titoo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oiomotoii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iiioi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tioio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m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too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tiotomtii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oii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iii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tom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mot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imt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tiooi</a:t>
            </a:r>
            <a:endParaRPr lang="ru-RU" sz="120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6C2A8-79AB-4A94-B1C0-197DC1457D87}"/>
              </a:ext>
            </a:extLst>
          </p:cNvPr>
          <p:cNvSpPr txBox="1"/>
          <p:nvPr/>
        </p:nvSpPr>
        <p:spPr>
          <a:xfrm>
            <a:off x="863765" y="2952422"/>
            <a:ext cx="100972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содержащий 613613 символов может быть закодирован 3×613=18393×613=1839 битами. 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 </a:t>
            </a:r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LZW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дал 241241 слово в словарь, стоимость кодирования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3×3+8×4+16×5+32×6+64×7+(241−3−120)×8=1705 бит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1705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/1839≈0.927 ,1705/1839≈0.927 </a:t>
            </a:r>
            <a:r>
              <a:rPr lang="ru-RU" sz="1800" i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т.е. получили </a:t>
            </a:r>
            <a:r>
              <a:rPr lang="ru-RU" sz="1600" b="1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88 % экономии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Более длинный кусок, содержащий 10521052 символа, дал 370370 слов в словарь, стоимость кодирования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3×3+8×4+16×5+32×6+64×7+128×8+(370−3−248)×9=2856 бит 2856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/(1052×3)≈0.905 ,2856/(1052×3)≈0.905 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т.е. </a:t>
            </a:r>
            <a:r>
              <a:rPr lang="ru-RU" sz="1600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эффективность сжатия порядка </a:t>
            </a:r>
            <a:r>
              <a:rPr lang="ru-RU" sz="1600" b="1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10%</a:t>
            </a:r>
            <a:r>
              <a:rPr lang="ru-RU" sz="1600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68247-637F-4D03-82B3-9482413335EC}"/>
              </a:ext>
            </a:extLst>
          </p:cNvPr>
          <p:cNvSpPr txBox="1"/>
          <p:nvPr/>
        </p:nvSpPr>
        <p:spPr>
          <a:xfrm>
            <a:off x="6459794" y="559039"/>
            <a:ext cx="407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80"/>
              </a:spcAft>
            </a:pP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Насколько экономичен алгоритм </a:t>
            </a:r>
            <a:r>
              <a:rPr lang="ru-RU" sz="12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LZW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 Тестирование производилось с помощью реализации, осуществленной </a:t>
            </a:r>
            <a:r>
              <a:rPr lang="ru-RU" sz="12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Иваном Боровым</a:t>
            </a:r>
            <a:r>
              <a:rPr lang="ru-RU" sz="1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205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A3EA73-E5A1-44E9-9599-B141DD5EDD69}"/>
              </a:ext>
            </a:extLst>
          </p:cNvPr>
          <p:cNvSpPr txBox="1"/>
          <p:nvPr/>
        </p:nvSpPr>
        <p:spPr>
          <a:xfrm>
            <a:off x="1057937" y="1479544"/>
            <a:ext cx="80093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Не требует вычисления вероятностей встречаемости символов или кодов.</a:t>
            </a:r>
            <a:b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Для декомпрессии не надо сохранять таблицу строк в файл для распаковки. Алгоритм построен таким образом, что мы в состоянии восстановить таблицу строк, пользуясь только потоком кодов.</a:t>
            </a:r>
            <a:b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Данный тип компрессии не вносит искажений в исходный графический файл, и подходит для сжатия растровых данных любого типа.</a:t>
            </a:r>
            <a:b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Алгоритм не проводит анализ входных данных поэтому не оптимален.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1C4E8-28FA-4016-9A23-877D2BBB091D}"/>
              </a:ext>
            </a:extLst>
          </p:cNvPr>
          <p:cNvSpPr txBox="1"/>
          <p:nvPr/>
        </p:nvSpPr>
        <p:spPr>
          <a:xfrm>
            <a:off x="1902043" y="691388"/>
            <a:ext cx="609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Достоинства и недостатки</a:t>
            </a:r>
          </a:p>
        </p:txBody>
      </p:sp>
    </p:spTree>
    <p:extLst>
      <p:ext uri="{BB962C8B-B14F-4D97-AF65-F5344CB8AC3E}">
        <p14:creationId xmlns:p14="http://schemas.microsoft.com/office/powerpoint/2010/main" val="2479681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76188-8D22-47B2-ADD7-A30B59183141}"/>
              </a:ext>
            </a:extLst>
          </p:cNvPr>
          <p:cNvSpPr txBox="1"/>
          <p:nvPr/>
        </p:nvSpPr>
        <p:spPr>
          <a:xfrm>
            <a:off x="3238746" y="1486637"/>
            <a:ext cx="7085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Спасибо за внимание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E07D76-C8C3-42B9-B95D-EB8A01A40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340" y="2811467"/>
            <a:ext cx="2999610" cy="2668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061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1272</Words>
  <Application>Microsoft Office PowerPoint</Application>
  <PresentationFormat>Широкоэкранный</PresentationFormat>
  <Paragraphs>59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Bahnschrift Light Condensed</vt:lpstr>
      <vt:lpstr>Calibri</vt:lpstr>
      <vt:lpstr>Calibri Light</vt:lpstr>
      <vt:lpstr>Symbol</vt:lpstr>
      <vt:lpstr>Times New Roman</vt:lpstr>
      <vt:lpstr>YS Text</vt:lpstr>
      <vt:lpstr>Тема Office</vt:lpstr>
      <vt:lpstr>Алгоритм Лемпеля-Зива-Велча (Lzw)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user</dc:creator>
  <cp:lastModifiedBy>Лифарь Марина Евгеньевна</cp:lastModifiedBy>
  <cp:revision>3</cp:revision>
  <dcterms:created xsi:type="dcterms:W3CDTF">2020-10-04T10:57:35Z</dcterms:created>
  <dcterms:modified xsi:type="dcterms:W3CDTF">2023-02-01T14:07:32Z</dcterms:modified>
</cp:coreProperties>
</file>